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3"/>
  </p:notesMasterIdLst>
  <p:sldIdLst>
    <p:sldId id="256" r:id="rId5"/>
    <p:sldId id="266" r:id="rId6"/>
    <p:sldId id="333" r:id="rId7"/>
    <p:sldId id="342" r:id="rId8"/>
    <p:sldId id="334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31" r:id="rId18"/>
    <p:sldId id="330" r:id="rId19"/>
    <p:sldId id="332" r:id="rId20"/>
    <p:sldId id="265" r:id="rId21"/>
    <p:sldId id="259" r:id="rId2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005B"/>
    <a:srgbClr val="FF2A00"/>
    <a:srgbClr val="B4F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61"/>
    <p:restoredTop sz="94694"/>
  </p:normalViewPr>
  <p:slideViewPr>
    <p:cSldViewPr snapToGrid="0">
      <p:cViewPr varScale="1">
        <p:scale>
          <a:sx n="129" d="100"/>
          <a:sy n="129" d="100"/>
        </p:scale>
        <p:origin x="216" y="7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960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2BE2E5-C53B-4115-9A54-D8BA6D9E199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2FBB75D-85BB-43BF-A75C-9700D9C72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532" y="2932934"/>
            <a:ext cx="3750468" cy="22488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AD26EA1-9748-44E3-B232-07330DFDB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03" y="525796"/>
            <a:ext cx="3792000" cy="180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1424762" y="3599015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424762" y="377427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424762" y="4159556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F2456B8-1030-4813-B77D-CFBEB057381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07B511C-2EB3-40D0-BCAC-2B9DB5137B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xfrm>
            <a:off x="392387" y="17442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7" y="1303165"/>
            <a:ext cx="7551149" cy="33944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EBB230-F7F9-40F8-A09E-9AB050F119BB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0E84E17-BDC1-41DD-97A2-C32AFF1C41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6082331" y="377426"/>
            <a:ext cx="1797645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377426"/>
            <a:ext cx="5517594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440BD70-AE55-46A6-B9E1-7E6B4A3E2597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3AB3B02-E76C-4FAB-AD1B-354C5F1CD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1697169F-C56B-4189-A307-A2853A306BC5}"/>
              </a:ext>
            </a:extLst>
          </p:cNvPr>
          <p:cNvSpPr/>
          <p:nvPr userDrawn="1"/>
        </p:nvSpPr>
        <p:spPr>
          <a:xfrm>
            <a:off x="0" y="-38250"/>
            <a:ext cx="9144000" cy="5220000"/>
          </a:xfrm>
          <a:prstGeom prst="rect">
            <a:avLst/>
          </a:prstGeom>
          <a:solidFill>
            <a:srgbClr val="002C2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5798619-212D-4D1E-81CE-D5B296300E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1307" y="4216938"/>
            <a:ext cx="1896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30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D69EDC2-B707-4557-B0E8-CC7659A79FAE}"/>
              </a:ext>
            </a:extLst>
          </p:cNvPr>
          <p:cNvSpPr/>
          <p:nvPr userDrawn="1"/>
        </p:nvSpPr>
        <p:spPr>
          <a:xfrm>
            <a:off x="0" y="-56250"/>
            <a:ext cx="9144000" cy="52560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1D5B860-F608-404D-A6E3-55CFD7908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6000" y="1671750"/>
            <a:ext cx="3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8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392388" y="1597822"/>
            <a:ext cx="7551149" cy="110252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058665" y="2914650"/>
            <a:ext cx="6218594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2CD95A-A8A7-4A28-A57B-5AFF58CAE495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12BF48C-4100-432C-A72C-2CA72BFD98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91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305176"/>
            <a:ext cx="7551149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92388" y="2180034"/>
            <a:ext cx="755114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9B2584-D82A-434C-907E-5AD4708B4A5F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BA4A514-A3EF-435D-BF62-1B3935848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A7463F-7713-42EA-8A15-BDA2961FCD2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7CC0238-F9AC-4816-B8CD-E40135A634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05743" y="1371599"/>
            <a:ext cx="3637794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13" name="Texto do Título">
            <a:extLst>
              <a:ext uri="{FF2B5EF4-FFF2-40B4-BE49-F238E27FC236}">
                <a16:creationId xmlns:a16="http://schemas.microsoft.com/office/drawing/2014/main" id="{71A1DC59-F919-49D7-93AC-7F97FA448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4" name="Nível de Corpo Um…">
            <a:extLst>
              <a:ext uri="{FF2B5EF4-FFF2-40B4-BE49-F238E27FC236}">
                <a16:creationId xmlns:a16="http://schemas.microsoft.com/office/drawing/2014/main" id="{DAE5C6F0-0EB8-4E38-B508-92B4D1C0536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B1D7A5D-A48A-4407-AC8A-A2B933367683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E9DF7DC-3AC6-4ACF-B842-7129C43146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8FD593-B78A-44C8-9101-48A080424BD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0C5646E-5BBA-42C0-BB13-DF961E3AF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9912"/>
            <a:ext cx="3008315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575050" y="379915"/>
            <a:ext cx="4368487" cy="438983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92388" y="1251454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F88ECC2-470E-4E41-8255-6900EE08FF8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07629A3-E5F3-4232-AC3E-7E773C88E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57200" y="377427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grada.minhabiblioteca.com.br/#/books/9788577802371/cfi/0!/4/2@100:0.00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grada.minhabiblioteca.com.br/#/books/9788577801077/cfi/0!/4/2@100:0.00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CB13E4-4A11-48C5-A5A3-7FAB1396ADAB}"/>
              </a:ext>
            </a:extLst>
          </p:cNvPr>
          <p:cNvSpPr txBox="1">
            <a:spLocks/>
          </p:cNvSpPr>
          <p:nvPr/>
        </p:nvSpPr>
        <p:spPr>
          <a:xfrm>
            <a:off x="111318" y="2353586"/>
            <a:ext cx="8895521" cy="2639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500" b="1" dirty="0">
                <a:effectLst/>
              </a:rPr>
              <a:t>ARA0387 </a:t>
            </a: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endParaRPr lang="pt-BR" sz="3500" b="1" dirty="0">
              <a:effectLst/>
            </a:endParaRP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500" b="1" dirty="0">
                <a:effectLst/>
              </a:rPr>
              <a:t>SISTEMAS DIGITAIS</a:t>
            </a: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endParaRPr lang="pt-BR" sz="4000" b="1" dirty="0">
              <a:solidFill>
                <a:schemeClr val="bg1"/>
              </a:solidFill>
            </a:endParaRP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4000" b="1" dirty="0">
                <a:solidFill>
                  <a:schemeClr val="bg1"/>
                </a:solidFill>
              </a:rPr>
              <a:t> </a:t>
            </a:r>
            <a:r>
              <a:rPr lang="pt-BR" sz="4000" b="1" dirty="0">
                <a:solidFill>
                  <a:srgbClr val="002060"/>
                </a:solidFill>
              </a:rPr>
              <a:t>AULA 05 – CONTEUDO 5</a:t>
            </a:r>
            <a:endParaRPr lang="pt-BR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E39B7-5942-1DE3-0C34-68959985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b="1" dirty="0"/>
              <a:t>EXEMPLO 2.13</a:t>
            </a:r>
            <a:br>
              <a:rPr lang="pt-BR" sz="2000" b="1" dirty="0"/>
            </a:br>
            <a:r>
              <a:rPr lang="pt-BR" sz="2000" dirty="0" err="1"/>
              <a:t>Equivalência</a:t>
            </a:r>
            <a:r>
              <a:rPr lang="pt-BR" sz="2000" dirty="0"/>
              <a:t> de dois sistemas de abertura </a:t>
            </a:r>
            <a:r>
              <a:rPr lang="pt-BR" sz="2000" dirty="0" err="1"/>
              <a:t>automática</a:t>
            </a:r>
            <a:r>
              <a:rPr lang="pt-BR" sz="2000" dirty="0"/>
              <a:t> de porta</a:t>
            </a:r>
          </a:p>
        </p:txBody>
      </p:sp>
      <p:pic>
        <p:nvPicPr>
          <p:cNvPr id="4" name="Imagem 3" descr="Foto preta e branca de jornal&#10;&#10;Descrição gerada automaticamente com confiança média">
            <a:extLst>
              <a:ext uri="{FF2B5EF4-FFF2-40B4-BE49-F238E27FC236}">
                <a16:creationId xmlns:a16="http://schemas.microsoft.com/office/drawing/2014/main" id="{7655F255-2216-D2CD-7D83-0DDF53D75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1547680"/>
            <a:ext cx="7772400" cy="278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541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9EA4D-DF23-B14D-7D24-19FA07FA9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b="1" dirty="0"/>
              <a:t>EXEMPLO 2.15	</a:t>
            </a:r>
            <a:br>
              <a:rPr lang="pt-BR" sz="1800" b="1" dirty="0"/>
            </a:br>
            <a:r>
              <a:rPr lang="pt-BR" sz="1800" dirty="0"/>
              <a:t>Aplicando a lei de </a:t>
            </a:r>
            <a:r>
              <a:rPr lang="pt-BR" sz="1800" dirty="0" err="1"/>
              <a:t>DeMorgan</a:t>
            </a:r>
            <a:r>
              <a:rPr lang="pt-BR" sz="1800" dirty="0"/>
              <a:t> a uma luz de </a:t>
            </a:r>
            <a:r>
              <a:rPr lang="pt-BR" sz="1800" dirty="0" err="1"/>
              <a:t>sinalização</a:t>
            </a:r>
            <a:r>
              <a:rPr lang="pt-BR" sz="1800" dirty="0"/>
              <a:t> de um </a:t>
            </a:r>
            <a:r>
              <a:rPr lang="pt-BR" sz="1800" dirty="0" err="1"/>
              <a:t>lavatório</a:t>
            </a:r>
            <a:r>
              <a:rPr lang="pt-BR" sz="1800" dirty="0"/>
              <a:t> de </a:t>
            </a:r>
            <a:r>
              <a:rPr lang="pt-BR" sz="1800" dirty="0" err="1"/>
              <a:t>avião</a:t>
            </a:r>
            <a:endParaRPr lang="pt-BR" sz="18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1171C56-5752-9C0A-F285-A6BB50CFE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98" y="955406"/>
            <a:ext cx="5683526" cy="2656218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352EB5C-C9F3-645B-265D-1C54D43B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75" y="3502330"/>
            <a:ext cx="2589972" cy="16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59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9EA4D-DF23-B14D-7D24-19FA07FA9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EXEMPLO 2.15	</a:t>
            </a:r>
            <a:br>
              <a:rPr lang="pt-BR" sz="1800" dirty="0"/>
            </a:br>
            <a:r>
              <a:rPr lang="pt-BR" sz="1800" dirty="0"/>
              <a:t>Aplicando a lei de </a:t>
            </a:r>
            <a:r>
              <a:rPr lang="pt-BR" sz="1800" dirty="0" err="1"/>
              <a:t>DeMorgan</a:t>
            </a:r>
            <a:r>
              <a:rPr lang="pt-BR" sz="1800" dirty="0"/>
              <a:t> a uma luz de </a:t>
            </a:r>
            <a:r>
              <a:rPr lang="pt-BR" sz="1800" dirty="0" err="1"/>
              <a:t>sinalização</a:t>
            </a:r>
            <a:r>
              <a:rPr lang="pt-BR" sz="1800" dirty="0"/>
              <a:t> de um </a:t>
            </a:r>
            <a:r>
              <a:rPr lang="pt-BR" sz="1800" dirty="0" err="1"/>
              <a:t>lavatório</a:t>
            </a:r>
            <a:r>
              <a:rPr lang="pt-BR" sz="1800" dirty="0"/>
              <a:t> de </a:t>
            </a:r>
            <a:r>
              <a:rPr lang="pt-BR" sz="1800" dirty="0" err="1"/>
              <a:t>avião</a:t>
            </a:r>
            <a:endParaRPr lang="pt-BR" sz="18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E2FCA03-CE82-824E-B29F-54602D9D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4" y="1091422"/>
            <a:ext cx="5393791" cy="3979794"/>
          </a:xfrm>
          <a:prstGeom prst="rect">
            <a:avLst/>
          </a:prstGeom>
        </p:spPr>
      </p:pic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015C9E59-7174-E1D9-E157-128EDF785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527" y="1091422"/>
            <a:ext cx="2171009" cy="40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798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9EA4D-DF23-B14D-7D24-19FA07FA9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b="1" dirty="0"/>
              <a:t>EXEMPLO 2.16	</a:t>
            </a:r>
            <a:br>
              <a:rPr lang="pt-BR" sz="1800" b="1" dirty="0"/>
            </a:br>
            <a:r>
              <a:rPr lang="pt-BR" sz="1800" dirty="0"/>
              <a:t>Demonstrando uma propriedade do sistema de porta de correr </a:t>
            </a:r>
            <a:r>
              <a:rPr lang="pt-BR" sz="1800" dirty="0" err="1"/>
              <a:t>automática</a:t>
            </a:r>
            <a:endParaRPr lang="pt-BR" sz="1800" dirty="0"/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0AC04C6-B107-EF96-9D70-14B0E2006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7" y="1226967"/>
            <a:ext cx="7772400" cy="35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472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B9C2C07A-485E-5FEE-F9E2-4B184D5A4497}"/>
              </a:ext>
            </a:extLst>
          </p:cNvPr>
          <p:cNvSpPr txBox="1">
            <a:spLocks/>
          </p:cNvSpPr>
          <p:nvPr/>
        </p:nvSpPr>
        <p:spPr>
          <a:xfrm>
            <a:off x="186856" y="388627"/>
            <a:ext cx="8229600" cy="4366245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1">
              <a:buNone/>
            </a:pPr>
            <a:endParaRPr lang="pt-BR" sz="3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pt-BR" sz="6000" b="1" i="0" u="none" strike="noStrike" dirty="0">
              <a:solidFill>
                <a:schemeClr val="bg1"/>
              </a:solidFill>
              <a:effectLst/>
            </a:endParaRPr>
          </a:p>
          <a:p>
            <a:pPr marL="0" indent="0" algn="ctr">
              <a:buNone/>
            </a:pPr>
            <a:r>
              <a:rPr lang="pt-BR" sz="4000" b="1" i="0" u="none" strike="noStrike" dirty="0">
                <a:solidFill>
                  <a:schemeClr val="bg1"/>
                </a:solidFill>
                <a:effectLst/>
              </a:rPr>
              <a:t>ATIVIDADE PRÁTICA</a:t>
            </a:r>
          </a:p>
          <a:p>
            <a:pPr marL="0" indent="0" algn="ctr" hangingPunct="1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algn="ctr" hangingPunct="1"/>
            <a:endParaRPr lang="pt-B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742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7F9E1-1CB0-320F-154F-FADF3A21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</a:rPr>
              <a:t>Leitura Especifica</a:t>
            </a:r>
            <a:endParaRPr lang="pt-BR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47B8F2-B6B3-2647-98D7-5650DEF55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br>
              <a:rPr lang="pt-BR" sz="2200" dirty="0">
                <a:effectLst/>
              </a:rPr>
            </a:br>
            <a:r>
              <a:rPr lang="pt-BR" sz="2300" dirty="0">
                <a:effectLst/>
                <a:highlight>
                  <a:srgbClr val="FFFFFF"/>
                </a:highlight>
              </a:rPr>
              <a:t>VAHID, Frank. Sistemas Digitais: Projeto, </a:t>
            </a:r>
            <a:r>
              <a:rPr lang="pt-BR" sz="2300" dirty="0" err="1">
                <a:effectLst/>
                <a:highlight>
                  <a:srgbClr val="FFFFFF"/>
                </a:highlight>
              </a:rPr>
              <a:t>Otimização</a:t>
            </a:r>
            <a:r>
              <a:rPr lang="pt-BR" sz="2300" dirty="0">
                <a:effectLst/>
                <a:highlight>
                  <a:srgbClr val="FFFFFF"/>
                </a:highlight>
              </a:rPr>
              <a:t> e </a:t>
            </a:r>
            <a:r>
              <a:rPr lang="pt-BR" sz="2300" dirty="0" err="1">
                <a:effectLst/>
                <a:highlight>
                  <a:srgbClr val="FFFFFF"/>
                </a:highlight>
              </a:rPr>
              <a:t>HDLs</a:t>
            </a:r>
            <a:r>
              <a:rPr lang="pt-BR" sz="2300" dirty="0">
                <a:effectLst/>
                <a:highlight>
                  <a:srgbClr val="FFFFFF"/>
                </a:highlight>
              </a:rPr>
              <a:t> [BV:MB]. Porto Alegre: Bookman, 2008.</a:t>
            </a:r>
          </a:p>
          <a:p>
            <a:pPr marL="0" indent="0" algn="ctr">
              <a:buNone/>
            </a:pPr>
            <a:endParaRPr lang="pt-BR" sz="2300" dirty="0">
              <a:highlight>
                <a:srgbClr val="FFFFFF"/>
              </a:highlight>
            </a:endParaRPr>
          </a:p>
          <a:p>
            <a:pPr marL="0" indent="0" algn="ctr">
              <a:buNone/>
            </a:pPr>
            <a:r>
              <a:rPr lang="pt-BR" sz="2300" dirty="0">
                <a:highlight>
                  <a:srgbClr val="FFFFFF"/>
                </a:highlight>
              </a:rPr>
              <a:t>Disponível em:</a:t>
            </a:r>
            <a:endParaRPr lang="pt-BR" sz="2300" dirty="0">
              <a:effectLst/>
            </a:endParaRPr>
          </a:p>
          <a:p>
            <a:pPr marL="0" indent="0" algn="ctr">
              <a:buNone/>
            </a:pPr>
            <a:r>
              <a:rPr lang="pt-BR" sz="2300" dirty="0">
                <a:effectLst/>
                <a:highlight>
                  <a:srgbClr val="FFFFFF"/>
                </a:highlight>
                <a:hlinkClick r:id="rId2"/>
              </a:rPr>
              <a:t>https://integrada.minhabiblioteca.com.br/#/books/9788577802371/cfi/0!/4/2@100:0.00</a:t>
            </a:r>
            <a:endParaRPr lang="pt-BR" sz="2300" dirty="0"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pt-BR" sz="1400" dirty="0">
              <a:effectLst/>
              <a:highlight>
                <a:srgbClr val="FFFFFF"/>
              </a:highlight>
            </a:endParaRPr>
          </a:p>
          <a:p>
            <a:pPr marL="0" indent="0" algn="ctr">
              <a:buNone/>
            </a:pPr>
            <a:endParaRPr lang="pt-BR" sz="2200" dirty="0"/>
          </a:p>
          <a:p>
            <a:r>
              <a:rPr lang="pt-BR" sz="2200" b="1" dirty="0" err="1">
                <a:effectLst/>
              </a:rPr>
              <a:t>Capítulo</a:t>
            </a:r>
            <a:r>
              <a:rPr lang="pt-BR" sz="2200" b="1" dirty="0">
                <a:effectLst/>
              </a:rPr>
              <a:t> 2: </a:t>
            </a:r>
            <a:r>
              <a:rPr lang="pt-BR" sz="2200" dirty="0">
                <a:effectLst/>
                <a:highlight>
                  <a:srgbClr val="FFFFFF"/>
                </a:highlight>
              </a:rPr>
              <a:t>EXEMPLOS 2.12, 2.13, 2.15 e 2.16 (</a:t>
            </a:r>
            <a:r>
              <a:rPr lang="pt-BR" sz="2200" b="1" dirty="0">
                <a:effectLst/>
                <a:highlight>
                  <a:srgbClr val="FFFFFF"/>
                </a:highlight>
              </a:rPr>
              <a:t>PÁGINA 67</a:t>
            </a:r>
            <a:r>
              <a:rPr lang="pt-BR" sz="2200" dirty="0">
                <a:effectLst/>
                <a:highlight>
                  <a:srgbClr val="FFFFFF"/>
                </a:highlight>
              </a:rPr>
              <a:t>)</a:t>
            </a:r>
          </a:p>
          <a:p>
            <a:endParaRPr lang="pt-BR" sz="2200" b="1" dirty="0">
              <a:effectLst/>
            </a:endParaRPr>
          </a:p>
          <a:p>
            <a:pPr marL="0" indent="0">
              <a:buNone/>
            </a:pPr>
            <a:endParaRPr lang="pt-BR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338587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C3C8F3-2E7A-198A-8532-C19309A4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effectLst/>
              </a:rPr>
              <a:t>ATIVIDADE</a:t>
            </a:r>
            <a:endParaRPr lang="pt-BR" sz="88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5188ED-87FF-1E7B-248A-7ACFB2D0A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dirty="0">
                <a:effectLst/>
                <a:highlight>
                  <a:srgbClr val="FFFFFF"/>
                </a:highlight>
              </a:rPr>
              <a:t>FLOYD, </a:t>
            </a:r>
            <a:r>
              <a:rPr lang="pt-BR" dirty="0" err="1">
                <a:effectLst/>
                <a:highlight>
                  <a:srgbClr val="FFFFFF"/>
                </a:highlight>
              </a:rPr>
              <a:t>THomas</a:t>
            </a:r>
            <a:r>
              <a:rPr lang="pt-BR" dirty="0">
                <a:effectLst/>
                <a:highlight>
                  <a:srgbClr val="FFFFFF"/>
                </a:highlight>
              </a:rPr>
              <a:t> L. Sistemas Digitais: Fundamentos e </a:t>
            </a:r>
            <a:r>
              <a:rPr lang="pt-BR" dirty="0" err="1">
                <a:effectLst/>
                <a:highlight>
                  <a:srgbClr val="FFFFFF"/>
                </a:highlight>
              </a:rPr>
              <a:t>Aplicações</a:t>
            </a:r>
            <a:r>
              <a:rPr lang="pt-BR" dirty="0">
                <a:effectLst/>
                <a:highlight>
                  <a:srgbClr val="FFFFFF"/>
                </a:highlight>
              </a:rPr>
              <a:t>. </a:t>
            </a:r>
          </a:p>
          <a:p>
            <a:pPr marL="0" indent="0" algn="ctr">
              <a:buNone/>
            </a:pPr>
            <a:r>
              <a:rPr lang="pt-BR" dirty="0">
                <a:effectLst/>
                <a:highlight>
                  <a:srgbClr val="FFFFFF"/>
                </a:highlight>
              </a:rPr>
              <a:t>9 ed. Porto Alegre: Bookman, 2007.</a:t>
            </a:r>
            <a:br>
              <a:rPr lang="pt-BR" dirty="0">
                <a:effectLst/>
                <a:highlight>
                  <a:srgbClr val="FFFFFF"/>
                </a:highlight>
              </a:rPr>
            </a:br>
            <a:endParaRPr lang="pt-BR" dirty="0">
              <a:effectLst/>
              <a:highlight>
                <a:srgbClr val="FFFFFF"/>
              </a:highlight>
            </a:endParaRPr>
          </a:p>
          <a:p>
            <a:pPr marL="0" indent="0" algn="ctr">
              <a:buNone/>
            </a:pPr>
            <a:r>
              <a:rPr lang="pt-BR" sz="2900" dirty="0" err="1">
                <a:effectLst/>
                <a:highlight>
                  <a:srgbClr val="FFFFFF"/>
                </a:highlight>
              </a:rPr>
              <a:t>Disponível</a:t>
            </a:r>
            <a:r>
              <a:rPr lang="pt-BR" sz="2900" dirty="0">
                <a:effectLst/>
                <a:highlight>
                  <a:srgbClr val="FFFFFF"/>
                </a:highlight>
              </a:rPr>
              <a:t> em: </a:t>
            </a:r>
            <a:r>
              <a:rPr lang="pt-BR" sz="2300" dirty="0">
                <a:effectLst/>
                <a:highlight>
                  <a:srgbClr val="FFFFFF"/>
                </a:highlight>
                <a:hlinkClick r:id="rId2"/>
              </a:rPr>
              <a:t>https://integrada.minhabiblioteca.com.br/#/books/9788577801077/cfi/0!/4/2@100:0.00</a:t>
            </a:r>
            <a:endParaRPr lang="pt-BR" sz="2300" dirty="0">
              <a:effectLst/>
              <a:highlight>
                <a:srgbClr val="FFFFFF"/>
              </a:highlight>
            </a:endParaRPr>
          </a:p>
          <a:p>
            <a:pPr marL="0" indent="0" algn="ctr">
              <a:buNone/>
            </a:pPr>
            <a:r>
              <a:rPr lang="pt-BR" sz="1800" dirty="0">
                <a:effectLst/>
                <a:highlight>
                  <a:srgbClr val="FFFFFF"/>
                </a:highlight>
              </a:rPr>
              <a:t> </a:t>
            </a:r>
            <a:endParaRPr lang="pt-BR" sz="1600" dirty="0"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pt-BR" sz="2900" b="1" dirty="0">
                <a:effectLst/>
              </a:rPr>
              <a:t>FAZER:</a:t>
            </a:r>
          </a:p>
          <a:p>
            <a:r>
              <a:rPr lang="pt-BR" sz="2900" b="1" dirty="0">
                <a:effectLst/>
                <a:highlight>
                  <a:srgbClr val="FFFFFF"/>
                </a:highlight>
              </a:rPr>
              <a:t>Exemplos 4.8 a 4.11 </a:t>
            </a:r>
            <a:r>
              <a:rPr lang="pt-BR" sz="2900" dirty="0">
                <a:effectLst/>
                <a:highlight>
                  <a:srgbClr val="FFFFFF"/>
                </a:highlight>
              </a:rPr>
              <a:t>a partir da </a:t>
            </a:r>
            <a:r>
              <a:rPr lang="pt-BR" sz="2900" dirty="0" err="1">
                <a:effectLst/>
                <a:highlight>
                  <a:srgbClr val="FFFFFF"/>
                </a:highlight>
              </a:rPr>
              <a:t>página</a:t>
            </a:r>
            <a:r>
              <a:rPr lang="pt-BR" sz="2900" dirty="0">
                <a:effectLst/>
                <a:highlight>
                  <a:srgbClr val="FFFFFF"/>
                </a:highlight>
              </a:rPr>
              <a:t> 213 </a:t>
            </a:r>
          </a:p>
          <a:p>
            <a:r>
              <a:rPr lang="pt-BR" sz="2900" b="1" dirty="0" err="1">
                <a:effectLst/>
                <a:highlight>
                  <a:srgbClr val="FFFFFF"/>
                </a:highlight>
              </a:rPr>
              <a:t>Exercício</a:t>
            </a:r>
            <a:r>
              <a:rPr lang="pt-BR" sz="2900" b="1" dirty="0">
                <a:effectLst/>
                <a:highlight>
                  <a:srgbClr val="FFFFFF"/>
                </a:highlight>
              </a:rPr>
              <a:t> 20 </a:t>
            </a:r>
            <a:r>
              <a:rPr lang="pt-BR" sz="2900" dirty="0">
                <a:effectLst/>
                <a:highlight>
                  <a:srgbClr val="FFFFFF"/>
                </a:highlight>
              </a:rPr>
              <a:t>da </a:t>
            </a:r>
            <a:r>
              <a:rPr lang="pt-BR" sz="2900" dirty="0" err="1">
                <a:effectLst/>
                <a:highlight>
                  <a:srgbClr val="FFFFFF"/>
                </a:highlight>
              </a:rPr>
              <a:t>página</a:t>
            </a:r>
            <a:r>
              <a:rPr lang="pt-BR" sz="2900" dirty="0">
                <a:effectLst/>
                <a:highlight>
                  <a:srgbClr val="FFFFFF"/>
                </a:highlight>
              </a:rPr>
              <a:t> 253</a:t>
            </a:r>
          </a:p>
          <a:p>
            <a:r>
              <a:rPr lang="pt-BR" sz="2900" b="1" dirty="0" err="1">
                <a:effectLst/>
                <a:highlight>
                  <a:srgbClr val="FFFFFF"/>
                </a:highlight>
              </a:rPr>
              <a:t>Exercício</a:t>
            </a:r>
            <a:r>
              <a:rPr lang="pt-BR" sz="2900" b="1" dirty="0">
                <a:effectLst/>
                <a:highlight>
                  <a:srgbClr val="FFFFFF"/>
                </a:highlight>
              </a:rPr>
              <a:t> de revisão da </a:t>
            </a:r>
            <a:r>
              <a:rPr lang="pt-BR" sz="2900" b="1" dirty="0" err="1">
                <a:effectLst/>
                <a:highlight>
                  <a:srgbClr val="FFFFFF"/>
                </a:highlight>
              </a:rPr>
              <a:t>Seção</a:t>
            </a:r>
            <a:r>
              <a:rPr lang="pt-BR" sz="2900" b="1" dirty="0">
                <a:effectLst/>
                <a:highlight>
                  <a:srgbClr val="FFFFFF"/>
                </a:highlight>
              </a:rPr>
              <a:t> 4.5</a:t>
            </a:r>
            <a:r>
              <a:rPr lang="pt-BR" sz="2900" dirty="0">
                <a:effectLst/>
                <a:highlight>
                  <a:srgbClr val="FFFFFF"/>
                </a:highlight>
              </a:rPr>
              <a:t>, na </a:t>
            </a:r>
            <a:r>
              <a:rPr lang="pt-BR" sz="2900" dirty="0" err="1">
                <a:effectLst/>
                <a:highlight>
                  <a:srgbClr val="FFFFFF"/>
                </a:highlight>
              </a:rPr>
              <a:t>página</a:t>
            </a:r>
            <a:r>
              <a:rPr lang="pt-BR" sz="2900" dirty="0">
                <a:effectLst/>
                <a:highlight>
                  <a:srgbClr val="FFFFFF"/>
                </a:highlight>
              </a:rPr>
              <a:t> 216 </a:t>
            </a:r>
            <a:endParaRPr lang="pt-BR" sz="2900" dirty="0"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92262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95EBA-898C-99D7-A565-0C805789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5FE931-58E4-866B-DC55-ABAD36995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200" dirty="0">
                <a:effectLst/>
              </a:rPr>
              <a:t>FLOYD, </a:t>
            </a:r>
            <a:r>
              <a:rPr lang="pt-BR" sz="1200" dirty="0" err="1">
                <a:effectLst/>
              </a:rPr>
              <a:t>THomas</a:t>
            </a:r>
            <a:r>
              <a:rPr lang="pt-BR" sz="1200" dirty="0">
                <a:effectLst/>
              </a:rPr>
              <a:t> L. </a:t>
            </a:r>
            <a:r>
              <a:rPr lang="pt-BR" sz="1200" b="1" dirty="0">
                <a:effectLst/>
              </a:rPr>
              <a:t>Sistemas Digitais: Fundamentos e </a:t>
            </a:r>
            <a:r>
              <a:rPr lang="pt-BR" sz="1200" b="1" dirty="0" err="1">
                <a:effectLst/>
              </a:rPr>
              <a:t>Aplicações</a:t>
            </a:r>
            <a:r>
              <a:rPr lang="pt-BR" sz="1200" dirty="0">
                <a:effectLst/>
              </a:rPr>
              <a:t>. 9 ed. Porto Alegre: Bookman, 2007.</a:t>
            </a:r>
            <a:br>
              <a:rPr lang="pt-BR" sz="1200" dirty="0">
                <a:effectLst/>
              </a:rPr>
            </a:br>
            <a:r>
              <a:rPr lang="pt-BR" sz="1200" dirty="0" err="1">
                <a:effectLst/>
              </a:rPr>
              <a:t>Disponível</a:t>
            </a:r>
            <a:r>
              <a:rPr lang="pt-BR" sz="1200" dirty="0">
                <a:effectLst/>
              </a:rPr>
              <a:t> em: https://</a:t>
            </a:r>
            <a:r>
              <a:rPr lang="pt-BR" sz="1200" dirty="0" err="1">
                <a:effectLst/>
              </a:rPr>
              <a:t>integrada.minhabiblioteca.com.br</a:t>
            </a:r>
            <a:r>
              <a:rPr lang="pt-BR" sz="1200" dirty="0">
                <a:effectLst/>
              </a:rPr>
              <a:t>/#/books/9788577801077/</a:t>
            </a:r>
            <a:r>
              <a:rPr lang="pt-BR" sz="1200" dirty="0" err="1">
                <a:effectLst/>
              </a:rPr>
              <a:t>cfi</a:t>
            </a:r>
            <a:r>
              <a:rPr lang="pt-BR" sz="1200" dirty="0">
                <a:effectLst/>
              </a:rPr>
              <a:t>/0!/4/2@100:0.00 </a:t>
            </a:r>
          </a:p>
          <a:p>
            <a:pPr algn="just"/>
            <a:endParaRPr lang="pt-BR" sz="1200" dirty="0">
              <a:effectLst/>
            </a:endParaRPr>
          </a:p>
          <a:p>
            <a:pPr algn="just"/>
            <a:r>
              <a:rPr lang="pt-BR" sz="1200" dirty="0">
                <a:effectLst/>
              </a:rPr>
              <a:t>VAHID, Frank. </a:t>
            </a:r>
            <a:r>
              <a:rPr lang="pt-BR" sz="1200" b="1" dirty="0">
                <a:effectLst/>
              </a:rPr>
              <a:t>Sistemas Digitais: Projeto, </a:t>
            </a:r>
            <a:r>
              <a:rPr lang="pt-BR" sz="1200" b="1" dirty="0" err="1">
                <a:effectLst/>
              </a:rPr>
              <a:t>Otimização</a:t>
            </a:r>
            <a:r>
              <a:rPr lang="pt-BR" sz="1200" b="1" dirty="0">
                <a:effectLst/>
              </a:rPr>
              <a:t> e </a:t>
            </a:r>
            <a:r>
              <a:rPr lang="pt-BR" sz="1200" b="1" dirty="0" err="1">
                <a:effectLst/>
              </a:rPr>
              <a:t>HDLs</a:t>
            </a:r>
            <a:r>
              <a:rPr lang="pt-BR" sz="1200" dirty="0">
                <a:effectLst/>
              </a:rPr>
              <a:t>. Porto Alegre: Bookman, 2008. </a:t>
            </a:r>
            <a:r>
              <a:rPr lang="pt-BR" sz="1200" dirty="0" err="1">
                <a:effectLst/>
              </a:rPr>
              <a:t>Disponível</a:t>
            </a:r>
            <a:r>
              <a:rPr lang="pt-BR" sz="1200" dirty="0">
                <a:effectLst/>
              </a:rPr>
              <a:t> em: https://</a:t>
            </a:r>
            <a:r>
              <a:rPr lang="pt-BR" sz="1200" dirty="0" err="1">
                <a:effectLst/>
              </a:rPr>
              <a:t>integrada.minhabiblioteca.com.br</a:t>
            </a:r>
            <a:r>
              <a:rPr lang="pt-BR" sz="1200" dirty="0">
                <a:effectLst/>
              </a:rPr>
              <a:t>/#/books/9788577802371/</a:t>
            </a:r>
            <a:r>
              <a:rPr lang="pt-BR" sz="1200" dirty="0" err="1">
                <a:effectLst/>
              </a:rPr>
              <a:t>cfi</a:t>
            </a:r>
            <a:r>
              <a:rPr lang="pt-BR" sz="1200" dirty="0">
                <a:effectLst/>
              </a:rPr>
              <a:t>/0!/4/2@100:0.00 </a:t>
            </a:r>
          </a:p>
          <a:p>
            <a:pPr algn="just"/>
            <a:endParaRPr lang="pt-BR" sz="1200" dirty="0">
              <a:effectLst/>
            </a:endParaRPr>
          </a:p>
          <a:p>
            <a:pPr algn="just"/>
            <a:r>
              <a:rPr lang="pt-BR" sz="1200" dirty="0">
                <a:effectLst/>
              </a:rPr>
              <a:t>WIDMER, Neal S. </a:t>
            </a:r>
            <a:r>
              <a:rPr lang="pt-BR" sz="1200" b="1" dirty="0">
                <a:effectLst/>
              </a:rPr>
              <a:t>Sistemas digitais: </a:t>
            </a:r>
            <a:r>
              <a:rPr lang="pt-BR" sz="1200" b="1" dirty="0" err="1">
                <a:effectLst/>
              </a:rPr>
              <a:t>princípios</a:t>
            </a:r>
            <a:r>
              <a:rPr lang="pt-BR" sz="1200" b="1" dirty="0">
                <a:effectLst/>
              </a:rPr>
              <a:t> e </a:t>
            </a:r>
            <a:r>
              <a:rPr lang="pt-BR" sz="1200" b="1" dirty="0" err="1">
                <a:effectLst/>
              </a:rPr>
              <a:t>aplicações</a:t>
            </a:r>
            <a:r>
              <a:rPr lang="pt-BR" sz="1200" dirty="0">
                <a:effectLst/>
              </a:rPr>
              <a:t>. 12 ed.. São Paulo: Pearson, 2018. </a:t>
            </a:r>
            <a:r>
              <a:rPr lang="pt-BR" sz="1200" dirty="0" err="1">
                <a:effectLst/>
              </a:rPr>
              <a:t>Disponível</a:t>
            </a:r>
            <a:r>
              <a:rPr lang="pt-BR" sz="1200" dirty="0">
                <a:effectLst/>
              </a:rPr>
              <a:t> em: https://</a:t>
            </a:r>
            <a:r>
              <a:rPr lang="pt-BR" sz="1200" dirty="0" err="1">
                <a:effectLst/>
              </a:rPr>
              <a:t>plataforma.bvirtual.com.br</a:t>
            </a:r>
            <a:r>
              <a:rPr lang="pt-BR" sz="1200" dirty="0">
                <a:effectLst/>
              </a:rPr>
              <a:t>/Acervo/</a:t>
            </a:r>
            <a:r>
              <a:rPr lang="pt-BR" sz="1200" dirty="0" err="1">
                <a:effectLst/>
              </a:rPr>
              <a:t>Publicacao</a:t>
            </a:r>
            <a:r>
              <a:rPr lang="pt-BR" sz="1200" dirty="0">
                <a:effectLst/>
              </a:rPr>
              <a:t>/168497 </a:t>
            </a:r>
          </a:p>
        </p:txBody>
      </p:sp>
    </p:spTree>
    <p:extLst>
      <p:ext uri="{BB962C8B-B14F-4D97-AF65-F5344CB8AC3E}">
        <p14:creationId xmlns:p14="http://schemas.microsoft.com/office/powerpoint/2010/main" val="29001747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B9C2C07A-485E-5FEE-F9E2-4B184D5A4497}"/>
              </a:ext>
            </a:extLst>
          </p:cNvPr>
          <p:cNvSpPr txBox="1">
            <a:spLocks/>
          </p:cNvSpPr>
          <p:nvPr/>
        </p:nvSpPr>
        <p:spPr>
          <a:xfrm>
            <a:off x="186856" y="388627"/>
            <a:ext cx="8229600" cy="4366245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endParaRPr lang="pt-BR" sz="2000" b="1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pt-BR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b="1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effectLst/>
              </a:rPr>
              <a:t>Semana 5: Tema ­ 2. ÁLGEBRA BOOLEANA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2000" b="0" i="0" u="none" strike="noStrike" dirty="0">
              <a:solidFill>
                <a:schemeClr val="bg1"/>
              </a:solidFill>
              <a:effectLst/>
            </a:endParaRPr>
          </a:p>
          <a:p>
            <a:pPr marL="0" indent="0" hangingPunct="1">
              <a:buNone/>
            </a:pPr>
            <a:r>
              <a:rPr lang="pt-BR" sz="2000" dirty="0">
                <a:solidFill>
                  <a:schemeClr val="bg1"/>
                </a:solidFill>
                <a:effectLst/>
              </a:rPr>
              <a:t>2.3 SIMPLIFICAÇÃO DE CIRCUITOS ATRAVÉS DA ÁLGEBRA BOOLEANA </a:t>
            </a:r>
          </a:p>
          <a:p>
            <a:pPr marL="0" indent="0" hangingPunct="1">
              <a:buFont typeface="Arial"/>
              <a:buNone/>
            </a:pPr>
            <a:endParaRPr lang="pt-BR" b="1" dirty="0"/>
          </a:p>
          <a:p>
            <a:pPr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0734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3C86C-336D-5EC1-F131-77AC4861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>
                <a:solidFill>
                  <a:schemeClr val="tx1"/>
                </a:solidFill>
                <a:effectLst/>
              </a:rPr>
              <a:t>SIMPLIFICAÇÃO DE CIRCUITOS ATRAVÉS DA ÁLGEBRA BOOLEANA </a:t>
            </a:r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E3214F-9A5D-47C1-01E6-694ED84E9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pt-BR" sz="2000" dirty="0">
                <a:effectLst/>
                <a:highlight>
                  <a:srgbClr val="FFFFFF"/>
                </a:highlight>
              </a:rPr>
              <a:t>Os teoremas da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lógica</a:t>
            </a:r>
            <a:r>
              <a:rPr lang="pt-BR" sz="2000" dirty="0">
                <a:effectLst/>
                <a:highlight>
                  <a:srgbClr val="FFFFFF"/>
                </a:highlight>
              </a:rPr>
              <a:t> booleana, vistos na aula </a:t>
            </a:r>
            <a:r>
              <a:rPr lang="pt-BR" sz="2000" dirty="0">
                <a:highlight>
                  <a:srgbClr val="FFFFFF"/>
                </a:highlight>
              </a:rPr>
              <a:t>passada</a:t>
            </a:r>
            <a:r>
              <a:rPr lang="pt-BR" sz="2000" dirty="0">
                <a:effectLst/>
                <a:highlight>
                  <a:srgbClr val="FFFFFF"/>
                </a:highlight>
              </a:rPr>
              <a:t>, permitem simplificar uma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expressão</a:t>
            </a:r>
            <a:r>
              <a:rPr lang="pt-BR" sz="2000" dirty="0">
                <a:effectLst/>
                <a:highlight>
                  <a:srgbClr val="FFFFFF"/>
                </a:highlight>
              </a:rPr>
              <a:t> booleana. </a:t>
            </a:r>
          </a:p>
          <a:p>
            <a:pPr algn="just"/>
            <a:endParaRPr lang="pt-BR" sz="2000" dirty="0">
              <a:highlight>
                <a:srgbClr val="FFFFFF"/>
              </a:highlight>
            </a:endParaRPr>
          </a:p>
          <a:p>
            <a:pPr algn="just"/>
            <a:r>
              <a:rPr lang="pt-BR" sz="2000" dirty="0">
                <a:effectLst/>
                <a:highlight>
                  <a:srgbClr val="FFFFFF"/>
                </a:highlight>
              </a:rPr>
              <a:t>Esta é uma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aplicação</a:t>
            </a:r>
            <a:r>
              <a:rPr lang="pt-BR" sz="2000" dirty="0">
                <a:effectLst/>
                <a:highlight>
                  <a:srgbClr val="FFFFFF"/>
                </a:highlight>
              </a:rPr>
              <a:t> essencial na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geração</a:t>
            </a:r>
            <a:r>
              <a:rPr lang="pt-BR" sz="2000" dirty="0">
                <a:effectLst/>
                <a:highlight>
                  <a:srgbClr val="FFFFFF"/>
                </a:highlight>
              </a:rPr>
              <a:t> de circuitos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lógicos</a:t>
            </a:r>
            <a:r>
              <a:rPr lang="pt-BR" sz="2000" dirty="0">
                <a:effectLst/>
                <a:highlight>
                  <a:srgbClr val="FFFFFF"/>
                </a:highlight>
              </a:rPr>
              <a:t> otimizados, que utilizam menos portas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lógicas</a:t>
            </a:r>
            <a:r>
              <a:rPr lang="pt-BR" sz="2000" dirty="0">
                <a:effectLst/>
                <a:highlight>
                  <a:srgbClr val="FFFFFF"/>
                </a:highlight>
              </a:rPr>
              <a:t> e consomem menos energia. </a:t>
            </a:r>
          </a:p>
          <a:p>
            <a:pPr algn="just"/>
            <a:endParaRPr lang="pt-BR" sz="2000" dirty="0">
              <a:highlight>
                <a:srgbClr val="FFFFFF"/>
              </a:highlight>
            </a:endParaRPr>
          </a:p>
          <a:p>
            <a:pPr algn="just"/>
            <a:r>
              <a:rPr lang="pt-BR" sz="2000" dirty="0">
                <a:effectLst/>
                <a:highlight>
                  <a:srgbClr val="FFFFFF"/>
                </a:highlight>
              </a:rPr>
              <a:t>Esses teoremas podem também ser usados para simplificar ou alterar circuitos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lógicos</a:t>
            </a:r>
            <a:r>
              <a:rPr lang="pt-BR" sz="2000" dirty="0">
                <a:effectLst/>
                <a:highlight>
                  <a:srgbClr val="FFFFFF"/>
                </a:highlight>
              </a:rPr>
              <a:t>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ja</a:t>
            </a:r>
            <a:r>
              <a:rPr lang="pt-BR" sz="2000" dirty="0">
                <a:effectLst/>
                <a:highlight>
                  <a:srgbClr val="FFFFFF"/>
                </a:highlight>
              </a:rPr>
              <a:t>́ em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utilização</a:t>
            </a:r>
            <a:r>
              <a:rPr lang="pt-BR" sz="2000" dirty="0">
                <a:effectLst/>
                <a:highlight>
                  <a:srgbClr val="FFFFFF"/>
                </a:highlight>
              </a:rPr>
              <a:t>, convertendo ­os em circuitos equivalentes que se utilizam de outros tipos de portas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lógicas</a:t>
            </a:r>
            <a:r>
              <a:rPr lang="pt-BR" sz="2000" dirty="0">
                <a:effectLst/>
                <a:highlight>
                  <a:srgbClr val="FFFFFF"/>
                </a:highlight>
              </a:rPr>
              <a:t>. </a:t>
            </a:r>
          </a:p>
          <a:p>
            <a:pPr algn="just"/>
            <a:endParaRPr lang="pt-BR" sz="2000" dirty="0">
              <a:effectLst/>
              <a:highlight>
                <a:srgbClr val="FFFFFF"/>
              </a:highlight>
            </a:endParaRPr>
          </a:p>
          <a:p>
            <a:pPr algn="just"/>
            <a:r>
              <a:rPr lang="pt-BR" sz="2000" dirty="0">
                <a:effectLst/>
                <a:highlight>
                  <a:srgbClr val="FFFFFF"/>
                </a:highlight>
              </a:rPr>
              <a:t>Como realizar essas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operações</a:t>
            </a:r>
            <a:r>
              <a:rPr lang="pt-BR" sz="2000" dirty="0">
                <a:effectLst/>
                <a:highlight>
                  <a:srgbClr val="FFFFFF"/>
                </a:highlight>
              </a:rPr>
              <a:t> de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simplificação</a:t>
            </a:r>
            <a:r>
              <a:rPr lang="pt-BR" sz="2000" dirty="0">
                <a:effectLst/>
                <a:highlight>
                  <a:srgbClr val="FFFFFF"/>
                </a:highlight>
              </a:rPr>
              <a:t> e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alteração</a:t>
            </a:r>
            <a:r>
              <a:rPr lang="pt-BR" sz="2000" dirty="0">
                <a:effectLst/>
                <a:highlight>
                  <a:srgbClr val="FFFFFF"/>
                </a:highlight>
              </a:rPr>
              <a:t> de circuitos </a:t>
            </a:r>
            <a:r>
              <a:rPr lang="pt-BR" sz="2000" dirty="0" err="1">
                <a:effectLst/>
                <a:highlight>
                  <a:srgbClr val="FFFFFF"/>
                </a:highlight>
              </a:rPr>
              <a:t>lógicos</a:t>
            </a:r>
            <a:r>
              <a:rPr lang="pt-BR" sz="2000" dirty="0">
                <a:effectLst/>
                <a:highlight>
                  <a:srgbClr val="FFFFFF"/>
                </a:highlight>
              </a:rPr>
              <a:t>?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53029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B9C2C07A-485E-5FEE-F9E2-4B184D5A4497}"/>
              </a:ext>
            </a:extLst>
          </p:cNvPr>
          <p:cNvSpPr txBox="1">
            <a:spLocks/>
          </p:cNvSpPr>
          <p:nvPr/>
        </p:nvSpPr>
        <p:spPr>
          <a:xfrm>
            <a:off x="186856" y="388627"/>
            <a:ext cx="8229600" cy="4366245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endParaRPr lang="pt-BR" sz="6000" b="1" i="0" u="none" strike="noStrike" dirty="0">
              <a:solidFill>
                <a:schemeClr val="bg1"/>
              </a:solidFill>
              <a:effectLst/>
            </a:endParaRPr>
          </a:p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</a:rPr>
              <a:t>EXEMPLOS PRÁTICOS </a:t>
            </a:r>
          </a:p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</a:rPr>
              <a:t>DE </a:t>
            </a:r>
          </a:p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</a:rPr>
              <a:t>SIMPLIFICAÇÃO DE CIRCUITOS LÓGICOS</a:t>
            </a:r>
            <a:endParaRPr lang="pt-BR" sz="4400" b="1" dirty="0">
              <a:solidFill>
                <a:schemeClr val="bg1"/>
              </a:solidFill>
            </a:endParaRPr>
          </a:p>
          <a:p>
            <a:pPr algn="ctr" hangingPunct="1"/>
            <a:endParaRPr lang="pt-B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280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E39B7-5942-1DE3-0C34-68959985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b="1" dirty="0"/>
              <a:t> EXEMPLO 2.12	</a:t>
            </a:r>
            <a:br>
              <a:rPr lang="pt-BR" sz="2400" b="1" dirty="0"/>
            </a:br>
            <a:r>
              <a:rPr lang="pt-BR" sz="2400" dirty="0"/>
              <a:t>Simplificação de um sistema de porta de correr automática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7D8ACD8-1A8B-F97A-5887-08668C613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822660"/>
            <a:ext cx="7772400" cy="43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099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E0194CF1-999D-9420-860D-72B4733A6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7" y="0"/>
            <a:ext cx="7772400" cy="50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045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E39B7-5942-1DE3-0C34-68959985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b="1" dirty="0"/>
              <a:t>EXEMPLO 2.13</a:t>
            </a:r>
            <a:br>
              <a:rPr lang="pt-BR" sz="2000" b="1" dirty="0"/>
            </a:br>
            <a:r>
              <a:rPr lang="pt-BR" sz="2000" dirty="0" err="1"/>
              <a:t>Equivalência</a:t>
            </a:r>
            <a:r>
              <a:rPr lang="pt-BR" sz="2000" dirty="0"/>
              <a:t> de dois sistemas de abertura </a:t>
            </a:r>
            <a:r>
              <a:rPr lang="pt-BR" sz="2000" dirty="0" err="1"/>
              <a:t>automática</a:t>
            </a:r>
            <a:r>
              <a:rPr lang="pt-BR" sz="2000" dirty="0"/>
              <a:t> de porta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FEE58BFE-7D71-9AE2-E349-DB9C1A2F0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1066087"/>
            <a:ext cx="7772400" cy="357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988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E39B7-5942-1DE3-0C34-68959985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b="1" dirty="0"/>
              <a:t>EXEMPLO 2.13</a:t>
            </a:r>
            <a:br>
              <a:rPr lang="pt-BR" sz="2000" b="1" dirty="0"/>
            </a:br>
            <a:r>
              <a:rPr lang="pt-BR" sz="2000" dirty="0" err="1"/>
              <a:t>Equivalência</a:t>
            </a:r>
            <a:r>
              <a:rPr lang="pt-BR" sz="2000" dirty="0"/>
              <a:t> de dois sistemas de abertura </a:t>
            </a:r>
            <a:r>
              <a:rPr lang="pt-BR" sz="2000" dirty="0" err="1"/>
              <a:t>automática</a:t>
            </a:r>
            <a:r>
              <a:rPr lang="pt-BR" sz="2000" dirty="0"/>
              <a:t> de porta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C3360667-AC51-F233-4D20-DCE6CF7FC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1381838"/>
            <a:ext cx="7772400" cy="23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707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E39B7-5942-1DE3-0C34-68959985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b="1" dirty="0"/>
              <a:t>EXEMPLO 2.13</a:t>
            </a:r>
            <a:br>
              <a:rPr lang="pt-BR" sz="2000" b="1" dirty="0"/>
            </a:br>
            <a:r>
              <a:rPr lang="pt-BR" sz="2000" dirty="0" err="1"/>
              <a:t>Equivalência</a:t>
            </a:r>
            <a:r>
              <a:rPr lang="pt-BR" sz="2000" dirty="0"/>
              <a:t> de dois sistemas de abertura </a:t>
            </a:r>
            <a:r>
              <a:rPr lang="pt-BR" sz="2000" dirty="0" err="1"/>
              <a:t>automática</a:t>
            </a:r>
            <a:r>
              <a:rPr lang="pt-BR" sz="2000" dirty="0"/>
              <a:t> de porta</a:t>
            </a:r>
          </a:p>
        </p:txBody>
      </p:sp>
      <p:pic>
        <p:nvPicPr>
          <p:cNvPr id="4" name="Imagem 3" descr="Interface gráfica do usuário, Texto, Email&#10;&#10;Descrição gerada automaticamente">
            <a:extLst>
              <a:ext uri="{FF2B5EF4-FFF2-40B4-BE49-F238E27FC236}">
                <a16:creationId xmlns:a16="http://schemas.microsoft.com/office/drawing/2014/main" id="{64806FFB-9D8B-D24B-2D3A-D6A988FC4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874693"/>
            <a:ext cx="7772400" cy="39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1585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ersonalizada 2">
      <a:majorFont>
        <a:latin typeface="Big Shoulders Display Black"/>
        <a:ea typeface="Calibri"/>
        <a:cs typeface="Calibri"/>
      </a:majorFont>
      <a:minorFont>
        <a:latin typeface="Georam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97a7fb6-9777-4377-b9e3-f237fe78fe78">
      <Terms xmlns="http://schemas.microsoft.com/office/infopath/2007/PartnerControls"/>
    </lcf76f155ced4ddcb4097134ff3c332f>
    <TaxCatchAll xmlns="93577d7a-5f02-4630-922e-f09338a9bce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8B88B489F286B4B8BA54BD469AAE54D" ma:contentTypeVersion="12" ma:contentTypeDescription="Crie um novo documento." ma:contentTypeScope="" ma:versionID="7fb851b022a2018d1ceaa66376bac48e">
  <xsd:schema xmlns:xsd="http://www.w3.org/2001/XMLSchema" xmlns:xs="http://www.w3.org/2001/XMLSchema" xmlns:p="http://schemas.microsoft.com/office/2006/metadata/properties" xmlns:ns2="797a7fb6-9777-4377-b9e3-f237fe78fe78" xmlns:ns3="93577d7a-5f02-4630-922e-f09338a9bce8" targetNamespace="http://schemas.microsoft.com/office/2006/metadata/properties" ma:root="true" ma:fieldsID="109c0414af09266a1e60260fc50cdae3" ns2:_="" ns3:_="">
    <xsd:import namespace="797a7fb6-9777-4377-b9e3-f237fe78fe78"/>
    <xsd:import namespace="93577d7a-5f02-4630-922e-f09338a9b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7a7fb6-9777-4377-b9e3-f237fe78fe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97775bfb-6ca5-4830-96af-bb76916be1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77d7a-5f02-4630-922e-f09338a9bce8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29f63cd-23af-4589-a3fe-b2dac90dd187}" ma:internalName="TaxCatchAll" ma:showField="CatchAllData" ma:web="93577d7a-5f02-4630-922e-f09338a9bc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1A30F4-F1EA-4F98-A164-76D337EE556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16721A-AD15-488B-AEB4-B9F4BA84A35C}"/>
</file>

<file path=customXml/itemProps3.xml><?xml version="1.0" encoding="utf-8"?>
<ds:datastoreItem xmlns:ds="http://schemas.openxmlformats.org/officeDocument/2006/customXml" ds:itemID="{AED456AD-07D2-43E3-AD57-2C90490666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2789</TotalTime>
  <Words>540</Words>
  <Application>Microsoft Macintosh PowerPoint</Application>
  <PresentationFormat>Apresentação na tela (16:9)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Big Shoulders Display Black</vt:lpstr>
      <vt:lpstr>Calibri</vt:lpstr>
      <vt:lpstr>Office Theme</vt:lpstr>
      <vt:lpstr>Apresentação do PowerPoint</vt:lpstr>
      <vt:lpstr>Apresentação do PowerPoint</vt:lpstr>
      <vt:lpstr>SIMPLIFICAÇÃO DE CIRCUITOS ATRAVÉS DA ÁLGEBRA BOOLEANA </vt:lpstr>
      <vt:lpstr>Apresentação do PowerPoint</vt:lpstr>
      <vt:lpstr> EXEMPLO 2.12  Simplificação de um sistema de porta de correr automática</vt:lpstr>
      <vt:lpstr>Apresentação do PowerPoint</vt:lpstr>
      <vt:lpstr>EXEMPLO 2.13 Equivalência de dois sistemas de abertura automática de porta</vt:lpstr>
      <vt:lpstr>EXEMPLO 2.13 Equivalência de dois sistemas de abertura automática de porta</vt:lpstr>
      <vt:lpstr>EXEMPLO 2.13 Equivalência de dois sistemas de abertura automática de porta</vt:lpstr>
      <vt:lpstr>EXEMPLO 2.13 Equivalência de dois sistemas de abertura automática de porta</vt:lpstr>
      <vt:lpstr>EXEMPLO 2.15  Aplicando a lei de DeMorgan a uma luz de sinalização de um lavatório de avião</vt:lpstr>
      <vt:lpstr>EXEMPLO 2.15  Aplicando a lei de DeMorgan a uma luz de sinalização de um lavatório de avião</vt:lpstr>
      <vt:lpstr>EXEMPLO 2.16  Demonstrando uma propriedade do sistema de porta de correr automática</vt:lpstr>
      <vt:lpstr>Apresentação do PowerPoint</vt:lpstr>
      <vt:lpstr>Leitura Especifica</vt:lpstr>
      <vt:lpstr>ATIVIDADE</vt:lpstr>
      <vt:lpstr>Bibliografia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NONONONONO NONONONONO NONONONO</dc:title>
  <dc:creator>Anderson Carvalho dos  Santos</dc:creator>
  <cp:lastModifiedBy>Eduardo Tourinho</cp:lastModifiedBy>
  <cp:revision>178</cp:revision>
  <dcterms:modified xsi:type="dcterms:W3CDTF">2024-04-04T23:08:57Z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0x010100E7E326A6FBD7C948AAF887265A2DB080</vt:lpwstr>
  </property>
</Properties>
</file>